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Light"/>
      <p:regular r:id="rId25"/>
      <p:bold r:id="rId26"/>
      <p:italic r:id="rId27"/>
      <p:boldItalic r:id="rId28"/>
    </p:embeddedFont>
    <p:embeddedFont>
      <p:font typeface="Montserrat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ExtraLight-bold.fntdata"/><Relationship Id="rId25" Type="http://schemas.openxmlformats.org/officeDocument/2006/relationships/font" Target="fonts/MontserratExtraLight-regular.fntdata"/><Relationship Id="rId28" Type="http://schemas.openxmlformats.org/officeDocument/2006/relationships/font" Target="fonts/MontserratExtraLight-boldItalic.fntdata"/><Relationship Id="rId27" Type="http://schemas.openxmlformats.org/officeDocument/2006/relationships/font" Target="fonts/MontserratExtra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Bold-bold.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MontserratExtraBold-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8c9b101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8c9b101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a8c9b101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a8c9b101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a8eb90f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a8eb90f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a9889d7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a9889d7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a8c9b10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a8c9b10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a8c9b1012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a8c9b1012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a86641b3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a86641b3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a8c9b101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a8c9b101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a8c9b10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a8c9b10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iviOZFCYJ7x5QpGhLbWe7-2ByKTZKL9L/view" TargetMode="Externa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idx="3" type="title"/>
          </p:nvPr>
        </p:nvSpPr>
        <p:spPr>
          <a:xfrm>
            <a:off x="2790261"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Cpl Hollmann</a:t>
            </a:r>
            <a:endParaRPr/>
          </a:p>
          <a:p>
            <a:pPr indent="0" lvl="0" marL="0" rtl="0" algn="ctr">
              <a:spcBef>
                <a:spcPts val="0"/>
              </a:spcBef>
              <a:spcAft>
                <a:spcPts val="0"/>
              </a:spcAft>
              <a:buNone/>
            </a:pPr>
            <a:r>
              <a:rPr lang="en" sz="1000"/>
              <a:t>(Veh Tech)</a:t>
            </a:r>
            <a:endParaRPr sz="1000"/>
          </a:p>
        </p:txBody>
      </p:sp>
      <p:sp>
        <p:nvSpPr>
          <p:cNvPr id="159" name="Google Shape;159;p36"/>
          <p:cNvSpPr txBox="1"/>
          <p:nvPr>
            <p:ph type="title"/>
          </p:nvPr>
        </p:nvSpPr>
        <p:spPr>
          <a:xfrm>
            <a:off x="2257350" y="474375"/>
            <a:ext cx="4629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t>ELLA</a:t>
            </a:r>
            <a:endParaRPr sz="3000" u="sng"/>
          </a:p>
          <a:p>
            <a:pPr indent="0" lvl="0" marL="0" rtl="0" algn="ctr">
              <a:spcBef>
                <a:spcPts val="0"/>
              </a:spcBef>
              <a:spcAft>
                <a:spcPts val="0"/>
              </a:spcAft>
              <a:buNone/>
            </a:pPr>
            <a:r>
              <a:rPr lang="en" sz="4000"/>
              <a:t>1 Svc Bn</a:t>
            </a:r>
            <a:endParaRPr sz="4000"/>
          </a:p>
        </p:txBody>
      </p:sp>
      <p:sp>
        <p:nvSpPr>
          <p:cNvPr id="160" name="Google Shape;160;p36"/>
          <p:cNvSpPr txBox="1"/>
          <p:nvPr>
            <p:ph idx="2" type="title"/>
          </p:nvPr>
        </p:nvSpPr>
        <p:spPr>
          <a:xfrm>
            <a:off x="898386"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MCpl Dhaliwal</a:t>
            </a:r>
            <a:endParaRPr/>
          </a:p>
          <a:p>
            <a:pPr indent="0" lvl="0" marL="0" rtl="0" algn="ctr">
              <a:spcBef>
                <a:spcPts val="0"/>
              </a:spcBef>
              <a:spcAft>
                <a:spcPts val="0"/>
              </a:spcAft>
              <a:buNone/>
            </a:pPr>
            <a:r>
              <a:rPr lang="en" sz="1000"/>
              <a:t>(EO Tech)</a:t>
            </a:r>
            <a:endParaRPr sz="1000"/>
          </a:p>
        </p:txBody>
      </p:sp>
      <p:sp>
        <p:nvSpPr>
          <p:cNvPr id="161" name="Google Shape;161;p36"/>
          <p:cNvSpPr txBox="1"/>
          <p:nvPr>
            <p:ph idx="5" type="title"/>
          </p:nvPr>
        </p:nvSpPr>
        <p:spPr>
          <a:xfrm>
            <a:off x="4682136"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Pte Boychuk</a:t>
            </a:r>
            <a:endParaRPr/>
          </a:p>
          <a:p>
            <a:pPr indent="0" lvl="0" marL="0" rtl="0" algn="ctr">
              <a:spcBef>
                <a:spcPts val="0"/>
              </a:spcBef>
              <a:spcAft>
                <a:spcPts val="0"/>
              </a:spcAft>
              <a:buNone/>
            </a:pPr>
            <a:r>
              <a:rPr lang="en" sz="1000"/>
              <a:t>(EO Tech)</a:t>
            </a:r>
            <a:endParaRPr/>
          </a:p>
        </p:txBody>
      </p:sp>
      <p:sp>
        <p:nvSpPr>
          <p:cNvPr id="162" name="Google Shape;162;p36"/>
          <p:cNvSpPr txBox="1"/>
          <p:nvPr>
            <p:ph idx="7" type="title"/>
          </p:nvPr>
        </p:nvSpPr>
        <p:spPr>
          <a:xfrm>
            <a:off x="6574011" y="3814625"/>
            <a:ext cx="1671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Pte </a:t>
            </a:r>
            <a:endParaRPr/>
          </a:p>
          <a:p>
            <a:pPr indent="0" lvl="0" marL="0" rtl="0" algn="ctr">
              <a:spcBef>
                <a:spcPts val="0"/>
              </a:spcBef>
              <a:spcAft>
                <a:spcPts val="0"/>
              </a:spcAft>
              <a:buNone/>
            </a:pPr>
            <a:r>
              <a:rPr lang="en"/>
              <a:t>Toker</a:t>
            </a:r>
            <a:endParaRPr/>
          </a:p>
          <a:p>
            <a:pPr indent="0" lvl="0" marL="0" rtl="0" algn="ctr">
              <a:spcBef>
                <a:spcPts val="0"/>
              </a:spcBef>
              <a:spcAft>
                <a:spcPts val="0"/>
              </a:spcAft>
              <a:buNone/>
            </a:pPr>
            <a:r>
              <a:rPr lang="en" sz="1000"/>
              <a:t>(Veh 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276" name="Google Shape;276;p4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Further improve physical hardware</a:t>
            </a:r>
            <a:endParaRPr/>
          </a:p>
          <a:p>
            <a:pPr indent="-317500" lvl="0" marL="457200" rtl="0" algn="l">
              <a:spcBef>
                <a:spcPts val="0"/>
              </a:spcBef>
              <a:spcAft>
                <a:spcPts val="0"/>
              </a:spcAft>
              <a:buSzPts val="1400"/>
              <a:buChar char="-"/>
            </a:pPr>
            <a:r>
              <a:rPr lang="en"/>
              <a:t>Increase file transfer capabilities</a:t>
            </a:r>
            <a:endParaRPr/>
          </a:p>
          <a:p>
            <a:pPr indent="-317500" lvl="0" marL="457200" rtl="0" algn="l">
              <a:spcBef>
                <a:spcPts val="0"/>
              </a:spcBef>
              <a:spcAft>
                <a:spcPts val="0"/>
              </a:spcAft>
              <a:buSzPts val="1400"/>
              <a:buChar char="-"/>
            </a:pPr>
            <a:r>
              <a:rPr lang="en"/>
              <a:t>Ability to track heart rate/vitals</a:t>
            </a:r>
            <a:endParaRPr/>
          </a:p>
          <a:p>
            <a:pPr indent="-317500" lvl="0" marL="457200" rtl="0" algn="l">
              <a:spcBef>
                <a:spcPts val="0"/>
              </a:spcBef>
              <a:spcAft>
                <a:spcPts val="0"/>
              </a:spcAft>
              <a:buSzPts val="1400"/>
              <a:buChar char="-"/>
            </a:pPr>
            <a:r>
              <a:rPr lang="en"/>
              <a:t>Develop</a:t>
            </a:r>
            <a:r>
              <a:rPr lang="en"/>
              <a:t> a unified device to handle radio and TAK communications</a:t>
            </a:r>
            <a:endParaRPr/>
          </a:p>
          <a:p>
            <a:pPr indent="-317500" lvl="0" marL="457200" rtl="0" algn="l">
              <a:spcBef>
                <a:spcPts val="0"/>
              </a:spcBef>
              <a:spcAft>
                <a:spcPts val="0"/>
              </a:spcAft>
              <a:buSzPts val="1400"/>
              <a:buChar char="-"/>
            </a:pPr>
            <a:r>
              <a:rPr lang="en"/>
              <a:t>Install higher power radio hubs into vehicles</a:t>
            </a:r>
            <a:endParaRPr/>
          </a:p>
          <a:p>
            <a:pPr indent="-317500" lvl="0" marL="457200" rtl="0" algn="l">
              <a:spcBef>
                <a:spcPts val="0"/>
              </a:spcBef>
              <a:spcAft>
                <a:spcPts val="0"/>
              </a:spcAft>
              <a:buSzPts val="1400"/>
              <a:buChar char="-"/>
            </a:pPr>
            <a:r>
              <a:rPr lang="en"/>
              <a:t>Integrate TAK Chat with cloud based AI</a:t>
            </a:r>
            <a:endParaRPr/>
          </a:p>
        </p:txBody>
      </p:sp>
      <p:cxnSp>
        <p:nvCxnSpPr>
          <p:cNvPr id="277" name="Google Shape;277;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subTitle"/>
          </p:nvPr>
        </p:nvSpPr>
        <p:spPr>
          <a:xfrm>
            <a:off x="938500" y="1769575"/>
            <a:ext cx="28716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a:t>
            </a:r>
            <a:endParaRPr/>
          </a:p>
        </p:txBody>
      </p:sp>
      <p:sp>
        <p:nvSpPr>
          <p:cNvPr id="283" name="Google Shape;283;p46"/>
          <p:cNvSpPr txBox="1"/>
          <p:nvPr>
            <p:ph idx="2" type="body"/>
          </p:nvPr>
        </p:nvSpPr>
        <p:spPr>
          <a:xfrm>
            <a:off x="4315625" y="981325"/>
            <a:ext cx="3856800" cy="33243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100"/>
              <a:t>The Local TAK system uses local radio mesh networks with a plug-and-play setup for quick deployment and minimal technical training. It ensures communication in remote areas with unreliable internet by using mesh networking, and can sync with broader military networks when online. This improves command and control, supporting both local and extended networks for operational continuity. Costing about $50 CAD per soldier, it tracks equipment and personnel data for tactical communications, enabling section-level communication especially without internet.</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r>
              <a:t/>
            </a:r>
            <a:endParaRPr sz="1100"/>
          </a:p>
        </p:txBody>
      </p:sp>
      <p:sp>
        <p:nvSpPr>
          <p:cNvPr id="284" name="Google Shape;284;p4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cxnSp>
        <p:nvCxnSpPr>
          <p:cNvPr id="285" name="Google Shape;285;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6" name="Google Shape;286;p46"/>
          <p:cNvSpPr txBox="1"/>
          <p:nvPr>
            <p:ph type="title"/>
          </p:nvPr>
        </p:nvSpPr>
        <p:spPr>
          <a:xfrm>
            <a:off x="938500" y="286177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QUESTIONS?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rotWithShape="1">
          <a:blip r:embed="rId3">
            <a:alphaModFix/>
          </a:blip>
          <a:srcRect b="17549" l="14040" r="18556" t="14690"/>
          <a:stretch/>
        </p:blipFill>
        <p:spPr>
          <a:xfrm>
            <a:off x="1" y="0"/>
            <a:ext cx="9144000" cy="51707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7"/>
          <p:cNvSpPr txBox="1"/>
          <p:nvPr>
            <p:ph type="ctrTitle"/>
          </p:nvPr>
        </p:nvSpPr>
        <p:spPr>
          <a:xfrm>
            <a:off x="2175900" y="354105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Local TAK</a:t>
            </a:r>
            <a:endParaRPr/>
          </a:p>
        </p:txBody>
      </p:sp>
      <p:sp>
        <p:nvSpPr>
          <p:cNvPr id="168" name="Google Shape;168;p37"/>
          <p:cNvSpPr txBox="1"/>
          <p:nvPr>
            <p:ph type="ctrTitle"/>
          </p:nvPr>
        </p:nvSpPr>
        <p:spPr>
          <a:xfrm>
            <a:off x="2765250" y="4185750"/>
            <a:ext cx="36135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 o m m u n i c a t i o n s </a:t>
            </a:r>
            <a:endParaRPr b="0" sz="2200">
              <a:latin typeface="Montserrat ExtraLight"/>
              <a:ea typeface="Montserrat ExtraLight"/>
              <a:cs typeface="Montserrat ExtraLight"/>
              <a:sym typeface="Montserrat ExtraLight"/>
            </a:endParaRPr>
          </a:p>
        </p:txBody>
      </p:sp>
      <p:cxnSp>
        <p:nvCxnSpPr>
          <p:cNvPr id="169" name="Google Shape;169;p37"/>
          <p:cNvCxnSpPr/>
          <p:nvPr/>
        </p:nvCxnSpPr>
        <p:spPr>
          <a:xfrm>
            <a:off x="3190500" y="41561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0" name="Google Shape;170;p37"/>
          <p:cNvPicPr preferRelativeResize="0"/>
          <p:nvPr/>
        </p:nvPicPr>
        <p:blipFill rotWithShape="1">
          <a:blip r:embed="rId3">
            <a:alphaModFix/>
          </a:blip>
          <a:srcRect b="21295" l="23401" r="26445" t="17067"/>
          <a:stretch/>
        </p:blipFill>
        <p:spPr>
          <a:xfrm>
            <a:off x="3327100" y="1108275"/>
            <a:ext cx="2489800" cy="172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CloudTAK?</a:t>
            </a:r>
            <a:endParaRPr/>
          </a:p>
        </p:txBody>
      </p:sp>
      <p:sp>
        <p:nvSpPr>
          <p:cNvPr id="176" name="Google Shape;176;p38"/>
          <p:cNvSpPr txBox="1"/>
          <p:nvPr>
            <p:ph idx="1" type="body"/>
          </p:nvPr>
        </p:nvSpPr>
        <p:spPr>
          <a:xfrm>
            <a:off x="938500" y="12020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 interface and situational awareness app that is </a:t>
            </a:r>
            <a:r>
              <a:rPr lang="en"/>
              <a:t>commonly used by command and control centres. </a:t>
            </a:r>
            <a:endParaRPr/>
          </a:p>
          <a:p>
            <a:pPr indent="0" lvl="0" marL="0" rtl="0" algn="l">
              <a:spcBef>
                <a:spcPts val="1600"/>
              </a:spcBef>
              <a:spcAft>
                <a:spcPts val="1600"/>
              </a:spcAft>
              <a:buNone/>
            </a:pPr>
            <a:r>
              <a:rPr lang="en"/>
              <a:t>Our current limitations with TAK is that it requires a constant, stable internet connection as well as is only available to the higher echelons of command.</a:t>
            </a:r>
            <a:endParaRPr/>
          </a:p>
        </p:txBody>
      </p:sp>
      <p:pic>
        <p:nvPicPr>
          <p:cNvPr descr="Army to host Tactical Assault Kit virtual workshop for industry ..." id="177" name="Google Shape;177;p38"/>
          <p:cNvPicPr preferRelativeResize="0"/>
          <p:nvPr/>
        </p:nvPicPr>
        <p:blipFill>
          <a:blip r:embed="rId3">
            <a:alphaModFix/>
          </a:blip>
          <a:stretch>
            <a:fillRect/>
          </a:stretch>
        </p:blipFill>
        <p:spPr>
          <a:xfrm>
            <a:off x="4343850" y="1143000"/>
            <a:ext cx="428625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idx="1" type="body"/>
          </p:nvPr>
        </p:nvSpPr>
        <p:spPr>
          <a:xfrm>
            <a:off x="938500"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 is a offline first network designed to enable TAK networking at the section level</a:t>
            </a:r>
            <a:endParaRPr/>
          </a:p>
          <a:p>
            <a:pPr indent="0" lvl="0" marL="0" rtl="0" algn="l">
              <a:spcBef>
                <a:spcPts val="1600"/>
              </a:spcBef>
              <a:spcAft>
                <a:spcPts val="1600"/>
              </a:spcAft>
              <a:buNone/>
            </a:pPr>
            <a:r>
              <a:t/>
            </a:r>
            <a:endParaRPr/>
          </a:p>
        </p:txBody>
      </p:sp>
      <p:sp>
        <p:nvSpPr>
          <p:cNvPr id="183" name="Google Shape;183;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a:t>
            </a:r>
            <a:endParaRPr/>
          </a:p>
        </p:txBody>
      </p:sp>
      <p:sp>
        <p:nvSpPr>
          <p:cNvPr id="184" name="Google Shape;184;p39"/>
          <p:cNvSpPr txBox="1"/>
          <p:nvPr>
            <p:ph idx="2" type="body"/>
          </p:nvPr>
        </p:nvSpPr>
        <p:spPr>
          <a:xfrm>
            <a:off x="4905625" y="973475"/>
            <a:ext cx="3186900" cy="38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Prototype Hardware: </a:t>
            </a:r>
            <a:r>
              <a:rPr b="1" lang="en"/>
              <a:t>~$50 CAD</a:t>
            </a:r>
            <a:endParaRPr b="1"/>
          </a:p>
          <a:p>
            <a:pPr indent="-317500" lvl="0" marL="457200" rtl="0" algn="l">
              <a:spcBef>
                <a:spcPts val="1600"/>
              </a:spcBef>
              <a:spcAft>
                <a:spcPts val="0"/>
              </a:spcAft>
              <a:buSzPts val="1400"/>
              <a:buChar char="-"/>
            </a:pPr>
            <a:r>
              <a:rPr lang="en"/>
              <a:t>LoRa 32 Micro-Controller</a:t>
            </a:r>
            <a:endParaRPr/>
          </a:p>
          <a:p>
            <a:pPr indent="-317500" lvl="0" marL="457200" rtl="0" algn="l">
              <a:spcBef>
                <a:spcPts val="0"/>
              </a:spcBef>
              <a:spcAft>
                <a:spcPts val="0"/>
              </a:spcAft>
              <a:buSzPts val="1400"/>
              <a:buChar char="-"/>
            </a:pPr>
            <a:r>
              <a:rPr lang="en"/>
              <a:t>1800 mAH Battery</a:t>
            </a:r>
            <a:endParaRPr/>
          </a:p>
          <a:p>
            <a:pPr indent="-317500" lvl="0" marL="457200" rtl="0" algn="l">
              <a:spcBef>
                <a:spcPts val="0"/>
              </a:spcBef>
              <a:spcAft>
                <a:spcPts val="0"/>
              </a:spcAft>
              <a:buSzPts val="1400"/>
              <a:buChar char="-"/>
            </a:pPr>
            <a:r>
              <a:rPr lang="en"/>
              <a:t>3D Printed Case</a:t>
            </a:r>
            <a:endParaRPr/>
          </a:p>
          <a:p>
            <a:pPr indent="-317500" lvl="0" marL="457200" rtl="0" algn="l">
              <a:spcBef>
                <a:spcPts val="0"/>
              </a:spcBef>
              <a:spcAft>
                <a:spcPts val="0"/>
              </a:spcAft>
              <a:buSzPts val="1400"/>
              <a:buChar char="-"/>
            </a:pPr>
            <a:r>
              <a:rPr lang="en"/>
              <a:t>Antennae</a:t>
            </a:r>
            <a:endParaRPr/>
          </a:p>
          <a:p>
            <a:pPr indent="0" lvl="0" marL="0" rtl="0" algn="l">
              <a:spcBef>
                <a:spcPts val="1600"/>
              </a:spcBef>
              <a:spcAft>
                <a:spcPts val="0"/>
              </a:spcAft>
              <a:buNone/>
            </a:pPr>
            <a:r>
              <a:rPr b="1" lang="en" u="sng"/>
              <a:t>Software: </a:t>
            </a:r>
            <a:endParaRPr b="1"/>
          </a:p>
          <a:p>
            <a:pPr indent="-317500" lvl="0" marL="457200" rtl="0" algn="l">
              <a:spcBef>
                <a:spcPts val="1600"/>
              </a:spcBef>
              <a:spcAft>
                <a:spcPts val="0"/>
              </a:spcAft>
              <a:buSzPts val="1400"/>
              <a:buChar char="-"/>
            </a:pPr>
            <a:r>
              <a:rPr lang="en"/>
              <a:t>Meshtastic</a:t>
            </a:r>
            <a:endParaRPr/>
          </a:p>
          <a:p>
            <a:pPr indent="-317500" lvl="0" marL="457200" rtl="0" algn="l">
              <a:spcBef>
                <a:spcPts val="0"/>
              </a:spcBef>
              <a:spcAft>
                <a:spcPts val="0"/>
              </a:spcAft>
              <a:buSzPts val="1400"/>
              <a:buChar char="-"/>
            </a:pPr>
            <a:r>
              <a:rPr lang="en"/>
              <a:t>CloudTAK and ATAK</a:t>
            </a:r>
            <a:endParaRPr/>
          </a:p>
          <a:p>
            <a:pPr indent="0" lvl="0" marL="0" rtl="0" algn="l">
              <a:spcBef>
                <a:spcPts val="1600"/>
              </a:spcBef>
              <a:spcAft>
                <a:spcPts val="0"/>
              </a:spcAft>
              <a:buNone/>
            </a:pPr>
            <a:r>
              <a:rPr b="1" lang="en" u="sng"/>
              <a:t>Ranges</a:t>
            </a:r>
            <a:r>
              <a:rPr b="1" lang="en" u="sng"/>
              <a:t>:</a:t>
            </a:r>
            <a:endParaRPr b="1" u="sng"/>
          </a:p>
          <a:p>
            <a:pPr indent="-317500" lvl="0" marL="457200" rtl="0" algn="l">
              <a:spcBef>
                <a:spcPts val="1600"/>
              </a:spcBef>
              <a:spcAft>
                <a:spcPts val="0"/>
              </a:spcAft>
              <a:buSzPts val="1400"/>
              <a:buChar char="-"/>
            </a:pPr>
            <a:r>
              <a:rPr lang="en"/>
              <a:t>~ 800m with concrete and metal walls</a:t>
            </a:r>
            <a:endParaRPr/>
          </a:p>
          <a:p>
            <a:pPr indent="-317500" lvl="0" marL="457200" rtl="0" algn="l">
              <a:spcBef>
                <a:spcPts val="0"/>
              </a:spcBef>
              <a:spcAft>
                <a:spcPts val="0"/>
              </a:spcAft>
              <a:buSzPts val="1400"/>
              <a:buChar char="-"/>
            </a:pPr>
            <a:r>
              <a:rPr lang="en"/>
              <a:t>+40km with no obstructions</a:t>
            </a:r>
            <a:endParaRPr/>
          </a:p>
        </p:txBody>
      </p:sp>
      <p:cxnSp>
        <p:nvCxnSpPr>
          <p:cNvPr id="185" name="Google Shape;185;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6" name="Google Shape;186;p39"/>
          <p:cNvPicPr preferRelativeResize="0"/>
          <p:nvPr/>
        </p:nvPicPr>
        <p:blipFill>
          <a:blip r:embed="rId3">
            <a:alphaModFix/>
          </a:blip>
          <a:stretch>
            <a:fillRect/>
          </a:stretch>
        </p:blipFill>
        <p:spPr>
          <a:xfrm rot="5400000">
            <a:off x="1349038" y="1753638"/>
            <a:ext cx="1937076" cy="25827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of Local TAK</a:t>
            </a:r>
            <a:endParaRPr/>
          </a:p>
        </p:txBody>
      </p:sp>
      <p:sp>
        <p:nvSpPr>
          <p:cNvPr id="192" name="Google Shape;192;p40"/>
          <p:cNvSpPr txBox="1"/>
          <p:nvPr>
            <p:ph idx="1" type="body"/>
          </p:nvPr>
        </p:nvSpPr>
        <p:spPr>
          <a:xfrm>
            <a:off x="938500"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TAK will allow members at a section level to access CloudTAK in environments where internet connectivity is limited. </a:t>
            </a:r>
            <a:endParaRPr/>
          </a:p>
          <a:p>
            <a:pPr indent="-304800" lvl="0" marL="457200" rtl="0" algn="l">
              <a:spcBef>
                <a:spcPts val="1600"/>
              </a:spcBef>
              <a:spcAft>
                <a:spcPts val="0"/>
              </a:spcAft>
              <a:buSzPts val="1200"/>
              <a:buChar char="-"/>
            </a:pPr>
            <a:r>
              <a:rPr lang="en" sz="1200"/>
              <a:t>This enables them to transmit/receive information to ensure maximum situational awareness in remote and </a:t>
            </a:r>
            <a:r>
              <a:rPr lang="en" sz="1200"/>
              <a:t>austere</a:t>
            </a:r>
            <a:r>
              <a:rPr lang="en" sz="1200"/>
              <a:t> </a:t>
            </a:r>
            <a:r>
              <a:rPr lang="en" sz="1200"/>
              <a:t>conditions</a:t>
            </a:r>
            <a:r>
              <a:rPr lang="en" sz="1200"/>
              <a:t>. </a:t>
            </a:r>
            <a:endParaRPr sz="1200"/>
          </a:p>
        </p:txBody>
      </p:sp>
      <p:sp>
        <p:nvSpPr>
          <p:cNvPr id="193" name="Google Shape;193;p40"/>
          <p:cNvSpPr txBox="1"/>
          <p:nvPr>
            <p:ph idx="2" type="body"/>
          </p:nvPr>
        </p:nvSpPr>
        <p:spPr>
          <a:xfrm>
            <a:off x="5037525" y="9734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Fields that would benefit from the </a:t>
            </a:r>
            <a:r>
              <a:rPr lang="en"/>
              <a:t>deployment</a:t>
            </a:r>
            <a:r>
              <a:rPr lang="en"/>
              <a:t> of Local TAK:</a:t>
            </a:r>
            <a:endParaRPr/>
          </a:p>
          <a:p>
            <a:pPr indent="-317500" lvl="0" marL="457200" rtl="0" algn="l">
              <a:spcBef>
                <a:spcPts val="1600"/>
              </a:spcBef>
              <a:spcAft>
                <a:spcPts val="0"/>
              </a:spcAft>
              <a:buSzPts val="1400"/>
              <a:buChar char="-"/>
            </a:pPr>
            <a:r>
              <a:rPr lang="en"/>
              <a:t>Maintenance</a:t>
            </a:r>
            <a:endParaRPr/>
          </a:p>
          <a:p>
            <a:pPr indent="-317500" lvl="0" marL="457200" rtl="0" algn="l">
              <a:spcBef>
                <a:spcPts val="0"/>
              </a:spcBef>
              <a:spcAft>
                <a:spcPts val="0"/>
              </a:spcAft>
              <a:buSzPts val="1400"/>
              <a:buChar char="-"/>
            </a:pPr>
            <a:r>
              <a:rPr lang="en"/>
              <a:t>Medical Services</a:t>
            </a:r>
            <a:endParaRPr/>
          </a:p>
          <a:p>
            <a:pPr indent="-317500" lvl="0" marL="457200" rtl="0" algn="l">
              <a:spcBef>
                <a:spcPts val="0"/>
              </a:spcBef>
              <a:spcAft>
                <a:spcPts val="0"/>
              </a:spcAft>
              <a:buSzPts val="1400"/>
              <a:buChar char="-"/>
            </a:pPr>
            <a:r>
              <a:rPr lang="en"/>
              <a:t>Logistics</a:t>
            </a:r>
            <a:endParaRPr/>
          </a:p>
          <a:p>
            <a:pPr indent="-317500" lvl="0" marL="457200" rtl="0" algn="l">
              <a:spcBef>
                <a:spcPts val="0"/>
              </a:spcBef>
              <a:spcAft>
                <a:spcPts val="0"/>
              </a:spcAft>
              <a:buSzPts val="1400"/>
              <a:buChar char="-"/>
            </a:pPr>
            <a:r>
              <a:rPr lang="en"/>
              <a:t>Combat Arms (Both mounted and dismount)</a:t>
            </a:r>
            <a:endParaRPr/>
          </a:p>
        </p:txBody>
      </p:sp>
      <p:cxnSp>
        <p:nvCxnSpPr>
          <p:cNvPr id="194" name="Google Shape;194;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5" name="Google Shape;195;p40"/>
          <p:cNvPicPr preferRelativeResize="0"/>
          <p:nvPr/>
        </p:nvPicPr>
        <p:blipFill rotWithShape="1">
          <a:blip r:embed="rId3">
            <a:alphaModFix/>
          </a:blip>
          <a:srcRect b="21295" l="23401" r="26445" t="17067"/>
          <a:stretch/>
        </p:blipFill>
        <p:spPr>
          <a:xfrm>
            <a:off x="3327100" y="3265450"/>
            <a:ext cx="2489800" cy="172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OUR MESH NETWORK WORK?</a:t>
            </a:r>
            <a:endParaRPr/>
          </a:p>
        </p:txBody>
      </p:sp>
      <p:pic>
        <p:nvPicPr>
          <p:cNvPr id="201" name="Google Shape;201;p41"/>
          <p:cNvPicPr preferRelativeResize="0"/>
          <p:nvPr/>
        </p:nvPicPr>
        <p:blipFill rotWithShape="1">
          <a:blip r:embed="rId3">
            <a:alphaModFix/>
          </a:blip>
          <a:srcRect b="19503" l="11524" r="11899" t="19356"/>
          <a:stretch/>
        </p:blipFill>
        <p:spPr>
          <a:xfrm>
            <a:off x="938500" y="1725450"/>
            <a:ext cx="3285100" cy="2622975"/>
          </a:xfrm>
          <a:prstGeom prst="rect">
            <a:avLst/>
          </a:prstGeom>
          <a:noFill/>
          <a:ln>
            <a:noFill/>
          </a:ln>
        </p:spPr>
      </p:pic>
      <p:cxnSp>
        <p:nvCxnSpPr>
          <p:cNvPr id="202" name="Google Shape;202;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OUTLINE</a:t>
            </a:r>
            <a:endParaRPr>
              <a:solidFill>
                <a:schemeClr val="accent1"/>
              </a:solidFill>
            </a:endParaRPr>
          </a:p>
        </p:txBody>
      </p:sp>
      <p:cxnSp>
        <p:nvCxnSpPr>
          <p:cNvPr id="208" name="Google Shape;208;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209" name="Google Shape;209;p42"/>
          <p:cNvGrpSpPr/>
          <p:nvPr/>
        </p:nvGrpSpPr>
        <p:grpSpPr>
          <a:xfrm>
            <a:off x="850069" y="1417424"/>
            <a:ext cx="5041069" cy="3049381"/>
            <a:chOff x="803162" y="2667727"/>
            <a:chExt cx="1411906" cy="633611"/>
          </a:xfrm>
        </p:grpSpPr>
        <p:cxnSp>
          <p:nvCxnSpPr>
            <p:cNvPr id="210" name="Google Shape;210;p42"/>
            <p:cNvCxnSpPr>
              <a:stCxn id="211" idx="2"/>
              <a:endCxn id="212" idx="0"/>
            </p:cNvCxnSpPr>
            <p:nvPr/>
          </p:nvCxnSpPr>
          <p:spPr>
            <a:xfrm flipH="1" rot="-5400000">
              <a:off x="1629114" y="2672827"/>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3" name="Google Shape;213;p42"/>
            <p:cNvCxnSpPr>
              <a:stCxn id="214" idx="0"/>
              <a:endCxn id="211" idx="2"/>
            </p:cNvCxnSpPr>
            <p:nvPr/>
          </p:nvCxnSpPr>
          <p:spPr>
            <a:xfrm rot="-5400000">
              <a:off x="1259830" y="2672682"/>
              <a:ext cx="129300" cy="3693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5" name="Google Shape;215;p42"/>
            <p:cNvCxnSpPr>
              <a:stCxn id="214" idx="2"/>
              <a:endCxn id="216" idx="0"/>
            </p:cNvCxnSpPr>
            <p:nvPr/>
          </p:nvCxnSpPr>
          <p:spPr>
            <a:xfrm flipH="1" rot="-5400000">
              <a:off x="1163380"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7" name="Google Shape;217;p42"/>
            <p:cNvCxnSpPr>
              <a:stCxn id="218" idx="0"/>
              <a:endCxn id="214" idx="2"/>
            </p:cNvCxnSpPr>
            <p:nvPr/>
          </p:nvCxnSpPr>
          <p:spPr>
            <a:xfrm rot="-5400000">
              <a:off x="987062"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19" name="Google Shape;219;p42"/>
            <p:cNvCxnSpPr>
              <a:stCxn id="212" idx="2"/>
              <a:endCxn id="220" idx="0"/>
            </p:cNvCxnSpPr>
            <p:nvPr/>
          </p:nvCxnSpPr>
          <p:spPr>
            <a:xfrm flipH="1" rot="-5400000">
              <a:off x="1901948" y="3023532"/>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cxnSp>
          <p:nvCxnSpPr>
            <p:cNvPr id="221" name="Google Shape;221;p42"/>
            <p:cNvCxnSpPr>
              <a:stCxn id="222" idx="0"/>
              <a:endCxn id="212" idx="2"/>
            </p:cNvCxnSpPr>
            <p:nvPr/>
          </p:nvCxnSpPr>
          <p:spPr>
            <a:xfrm rot="-5400000">
              <a:off x="1725631" y="3023388"/>
              <a:ext cx="129300" cy="176400"/>
            </a:xfrm>
            <a:prstGeom prst="bentConnector3">
              <a:avLst>
                <a:gd fmla="val 49944" name="adj1"/>
              </a:avLst>
            </a:prstGeom>
            <a:noFill/>
            <a:ln cap="flat" cmpd="sng" w="9525">
              <a:solidFill>
                <a:srgbClr val="C2C2C2"/>
              </a:solidFill>
              <a:prstDash val="solid"/>
              <a:round/>
              <a:headEnd len="sm" w="sm" type="none"/>
              <a:tailEnd len="sm" w="sm" type="none"/>
            </a:ln>
          </p:spPr>
        </p:cxnSp>
        <p:sp>
          <p:nvSpPr>
            <p:cNvPr id="218" name="Google Shape;218;p42"/>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6" name="Google Shape;216;p42"/>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2" name="Google Shape;222;p42"/>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20" name="Google Shape;220;p42"/>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2" name="Google Shape;212;p42"/>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4" name="Google Shape;214;p42"/>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11" name="Google Shape;211;p42"/>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3" name="Google Shape;223;p42"/>
          <p:cNvSpPr txBox="1"/>
          <p:nvPr/>
        </p:nvSpPr>
        <p:spPr>
          <a:xfrm>
            <a:off x="882950" y="394542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4" name="Google Shape;224;p42"/>
          <p:cNvSpPr txBox="1"/>
          <p:nvPr/>
        </p:nvSpPr>
        <p:spPr>
          <a:xfrm>
            <a:off x="2174600" y="394542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5" name="Google Shape;225;p42"/>
          <p:cNvSpPr txBox="1"/>
          <p:nvPr/>
        </p:nvSpPr>
        <p:spPr>
          <a:xfrm>
            <a:off x="3560025" y="394542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6" name="Google Shape;226;p42"/>
          <p:cNvSpPr txBox="1"/>
          <p:nvPr/>
        </p:nvSpPr>
        <p:spPr>
          <a:xfrm>
            <a:off x="4804550" y="394542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Section</a:t>
            </a:r>
            <a:endParaRPr sz="1800">
              <a:solidFill>
                <a:schemeClr val="dk2"/>
              </a:solidFill>
              <a:latin typeface="Montserrat"/>
              <a:ea typeface="Montserrat"/>
              <a:cs typeface="Montserrat"/>
              <a:sym typeface="Montserrat"/>
            </a:endParaRPr>
          </a:p>
        </p:txBody>
      </p:sp>
      <p:sp>
        <p:nvSpPr>
          <p:cNvPr id="227" name="Google Shape;227;p42"/>
          <p:cNvSpPr txBox="1"/>
          <p:nvPr/>
        </p:nvSpPr>
        <p:spPr>
          <a:xfrm>
            <a:off x="1528825" y="2713075"/>
            <a:ext cx="11862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Platoon</a:t>
            </a:r>
            <a:endParaRPr sz="1800">
              <a:solidFill>
                <a:schemeClr val="dk2"/>
              </a:solidFill>
              <a:latin typeface="Montserrat"/>
              <a:ea typeface="Montserrat"/>
              <a:cs typeface="Montserrat"/>
              <a:sym typeface="Montserrat"/>
            </a:endParaRPr>
          </a:p>
        </p:txBody>
      </p:sp>
      <p:sp>
        <p:nvSpPr>
          <p:cNvPr id="228" name="Google Shape;228;p42"/>
          <p:cNvSpPr txBox="1"/>
          <p:nvPr/>
        </p:nvSpPr>
        <p:spPr>
          <a:xfrm>
            <a:off x="4184725" y="2713075"/>
            <a:ext cx="11256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Platoon</a:t>
            </a:r>
            <a:endParaRPr sz="1800">
              <a:solidFill>
                <a:schemeClr val="dk2"/>
              </a:solidFill>
              <a:latin typeface="Montserrat"/>
              <a:ea typeface="Montserrat"/>
              <a:cs typeface="Montserrat"/>
              <a:sym typeface="Montserrat"/>
            </a:endParaRPr>
          </a:p>
        </p:txBody>
      </p:sp>
      <p:sp>
        <p:nvSpPr>
          <p:cNvPr id="229" name="Google Shape;229;p42"/>
          <p:cNvSpPr txBox="1"/>
          <p:nvPr/>
        </p:nvSpPr>
        <p:spPr>
          <a:xfrm>
            <a:off x="2715025" y="1464400"/>
            <a:ext cx="1469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Company</a:t>
            </a:r>
            <a:endParaRPr sz="1800">
              <a:solidFill>
                <a:schemeClr val="dk2"/>
              </a:solidFill>
              <a:latin typeface="Montserrat"/>
              <a:ea typeface="Montserrat"/>
              <a:cs typeface="Montserrat"/>
              <a:sym typeface="Montserrat"/>
            </a:endParaRPr>
          </a:p>
        </p:txBody>
      </p:sp>
      <p:cxnSp>
        <p:nvCxnSpPr>
          <p:cNvPr id="230" name="Google Shape;230;p42"/>
          <p:cNvCxnSpPr/>
          <p:nvPr/>
        </p:nvCxnSpPr>
        <p:spPr>
          <a:xfrm rot="10800000">
            <a:off x="5181075" y="3171150"/>
            <a:ext cx="645900" cy="8103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42"/>
          <p:cNvCxnSpPr/>
          <p:nvPr/>
        </p:nvCxnSpPr>
        <p:spPr>
          <a:xfrm flipH="1" rot="10800000">
            <a:off x="3713200" y="3183025"/>
            <a:ext cx="504900" cy="6810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42"/>
          <p:cNvCxnSpPr/>
          <p:nvPr/>
        </p:nvCxnSpPr>
        <p:spPr>
          <a:xfrm rot="10800000">
            <a:off x="2514350" y="3194625"/>
            <a:ext cx="446100" cy="6459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42"/>
          <p:cNvCxnSpPr/>
          <p:nvPr/>
        </p:nvCxnSpPr>
        <p:spPr>
          <a:xfrm flipH="1" rot="10800000">
            <a:off x="988625" y="3206400"/>
            <a:ext cx="634200" cy="7038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42"/>
          <p:cNvCxnSpPr/>
          <p:nvPr/>
        </p:nvCxnSpPr>
        <p:spPr>
          <a:xfrm flipH="1" rot="10800000">
            <a:off x="2635175" y="2372675"/>
            <a:ext cx="678900" cy="5184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42"/>
          <p:cNvCxnSpPr/>
          <p:nvPr/>
        </p:nvCxnSpPr>
        <p:spPr>
          <a:xfrm rot="10800000">
            <a:off x="3419775" y="2361025"/>
            <a:ext cx="692700" cy="5283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42"/>
          <p:cNvCxnSpPr/>
          <p:nvPr/>
        </p:nvCxnSpPr>
        <p:spPr>
          <a:xfrm>
            <a:off x="3419775" y="2367725"/>
            <a:ext cx="692700" cy="5283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42"/>
          <p:cNvCxnSpPr/>
          <p:nvPr/>
        </p:nvCxnSpPr>
        <p:spPr>
          <a:xfrm flipH="1">
            <a:off x="2635175" y="2372675"/>
            <a:ext cx="678900" cy="5184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42"/>
          <p:cNvCxnSpPr/>
          <p:nvPr/>
        </p:nvCxnSpPr>
        <p:spPr>
          <a:xfrm flipH="1">
            <a:off x="3713200" y="3183025"/>
            <a:ext cx="504900" cy="6810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42"/>
          <p:cNvCxnSpPr/>
          <p:nvPr/>
        </p:nvCxnSpPr>
        <p:spPr>
          <a:xfrm>
            <a:off x="5181075" y="3171150"/>
            <a:ext cx="645900" cy="8103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42"/>
          <p:cNvCxnSpPr/>
          <p:nvPr/>
        </p:nvCxnSpPr>
        <p:spPr>
          <a:xfrm>
            <a:off x="2514350" y="3194625"/>
            <a:ext cx="446100" cy="6459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42"/>
          <p:cNvCxnSpPr/>
          <p:nvPr/>
        </p:nvCxnSpPr>
        <p:spPr>
          <a:xfrm flipH="1">
            <a:off x="941825" y="3224400"/>
            <a:ext cx="681000" cy="7101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42"/>
          <p:cNvCxnSpPr/>
          <p:nvPr/>
        </p:nvCxnSpPr>
        <p:spPr>
          <a:xfrm rot="10800000">
            <a:off x="3961675" y="1784513"/>
            <a:ext cx="1571700" cy="6909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42"/>
          <p:cNvCxnSpPr/>
          <p:nvPr/>
        </p:nvCxnSpPr>
        <p:spPr>
          <a:xfrm flipH="1" rot="10800000">
            <a:off x="1201775" y="1790313"/>
            <a:ext cx="1571700" cy="6909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42"/>
          <p:cNvCxnSpPr/>
          <p:nvPr/>
        </p:nvCxnSpPr>
        <p:spPr>
          <a:xfrm flipH="1">
            <a:off x="941825" y="2475425"/>
            <a:ext cx="258300" cy="14592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42"/>
          <p:cNvCxnSpPr/>
          <p:nvPr/>
        </p:nvCxnSpPr>
        <p:spPr>
          <a:xfrm>
            <a:off x="5533375" y="2475425"/>
            <a:ext cx="305400" cy="15060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42"/>
          <p:cNvCxnSpPr/>
          <p:nvPr/>
        </p:nvCxnSpPr>
        <p:spPr>
          <a:xfrm>
            <a:off x="1895175" y="3910200"/>
            <a:ext cx="346800" cy="48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42"/>
          <p:cNvCxnSpPr/>
          <p:nvPr/>
        </p:nvCxnSpPr>
        <p:spPr>
          <a:xfrm flipH="1">
            <a:off x="1881975" y="390990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42"/>
          <p:cNvCxnSpPr/>
          <p:nvPr/>
        </p:nvCxnSpPr>
        <p:spPr>
          <a:xfrm rot="10800000">
            <a:off x="4530900" y="3907800"/>
            <a:ext cx="227700" cy="21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42"/>
          <p:cNvCxnSpPr/>
          <p:nvPr/>
        </p:nvCxnSpPr>
        <p:spPr>
          <a:xfrm flipH="1" rot="10800000">
            <a:off x="4499450" y="390990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42"/>
          <p:cNvCxnSpPr/>
          <p:nvPr/>
        </p:nvCxnSpPr>
        <p:spPr>
          <a:xfrm rot="10800000">
            <a:off x="2635175" y="2933350"/>
            <a:ext cx="1175700" cy="12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42"/>
          <p:cNvCxnSpPr/>
          <p:nvPr/>
        </p:nvCxnSpPr>
        <p:spPr>
          <a:xfrm>
            <a:off x="2936775" y="2933363"/>
            <a:ext cx="1175700" cy="12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42"/>
          <p:cNvCxnSpPr/>
          <p:nvPr/>
        </p:nvCxnSpPr>
        <p:spPr>
          <a:xfrm flipH="1">
            <a:off x="3180138" y="3945450"/>
            <a:ext cx="373200" cy="54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42"/>
          <p:cNvCxnSpPr/>
          <p:nvPr/>
        </p:nvCxnSpPr>
        <p:spPr>
          <a:xfrm flipH="1" rot="10800000">
            <a:off x="3250238" y="3948750"/>
            <a:ext cx="327600" cy="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477225" y="4083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VIDEO</a:t>
            </a:r>
            <a:endParaRPr/>
          </a:p>
        </p:txBody>
      </p:sp>
      <p:cxnSp>
        <p:nvCxnSpPr>
          <p:cNvPr id="259" name="Google Shape;259;p43"/>
          <p:cNvCxnSpPr/>
          <p:nvPr/>
        </p:nvCxnSpPr>
        <p:spPr>
          <a:xfrm>
            <a:off x="4129925" y="3699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0" name="Google Shape;260;p43" title="DEMO - Made with Clipchamp.mp4">
            <a:hlinkClick r:id="rId3"/>
          </p:cNvPr>
          <p:cNvPicPr preferRelativeResize="0"/>
          <p:nvPr/>
        </p:nvPicPr>
        <p:blipFill>
          <a:blip r:embed="rId4">
            <a:alphaModFix/>
          </a:blip>
          <a:stretch>
            <a:fillRect/>
          </a:stretch>
        </p:blipFill>
        <p:spPr>
          <a:xfrm>
            <a:off x="453250" y="1032550"/>
            <a:ext cx="8055312" cy="3452277"/>
          </a:xfrm>
          <a:prstGeom prst="rect">
            <a:avLst/>
          </a:prstGeom>
          <a:noFill/>
          <a:ln>
            <a:noFill/>
          </a:ln>
        </p:spPr>
      </p:pic>
      <p:sp>
        <p:nvSpPr>
          <p:cNvPr id="261" name="Google Shape;261;p43"/>
          <p:cNvSpPr txBox="1"/>
          <p:nvPr/>
        </p:nvSpPr>
        <p:spPr>
          <a:xfrm>
            <a:off x="1288500" y="680875"/>
            <a:ext cx="1548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REMOTE</a:t>
            </a:r>
            <a:endParaRPr sz="1800">
              <a:solidFill>
                <a:schemeClr val="dk2"/>
              </a:solidFill>
              <a:latin typeface="Montserrat"/>
              <a:ea typeface="Montserrat"/>
              <a:cs typeface="Montserrat"/>
              <a:sym typeface="Montserrat"/>
            </a:endParaRPr>
          </a:p>
        </p:txBody>
      </p:sp>
      <p:sp>
        <p:nvSpPr>
          <p:cNvPr id="262" name="Google Shape;262;p43"/>
          <p:cNvSpPr txBox="1"/>
          <p:nvPr/>
        </p:nvSpPr>
        <p:spPr>
          <a:xfrm>
            <a:off x="1401450" y="4465100"/>
            <a:ext cx="132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BRIDGE</a:t>
            </a:r>
            <a:endParaRPr/>
          </a:p>
        </p:txBody>
      </p:sp>
      <p:sp>
        <p:nvSpPr>
          <p:cNvPr id="263" name="Google Shape;263;p43"/>
          <p:cNvSpPr txBox="1"/>
          <p:nvPr/>
        </p:nvSpPr>
        <p:spPr>
          <a:xfrm>
            <a:off x="5796725" y="4465100"/>
            <a:ext cx="109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HQ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928250" y="86075"/>
            <a:ext cx="46293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COY LEVEL VISUALIZATION</a:t>
            </a:r>
            <a:endParaRPr/>
          </a:p>
        </p:txBody>
      </p:sp>
      <p:pic>
        <p:nvPicPr>
          <p:cNvPr id="269" name="Google Shape;269;p44"/>
          <p:cNvPicPr preferRelativeResize="0"/>
          <p:nvPr/>
        </p:nvPicPr>
        <p:blipFill>
          <a:blip r:embed="rId3">
            <a:alphaModFix/>
          </a:blip>
          <a:stretch>
            <a:fillRect/>
          </a:stretch>
        </p:blipFill>
        <p:spPr>
          <a:xfrm>
            <a:off x="928238" y="1486875"/>
            <a:ext cx="5161373" cy="2903280"/>
          </a:xfrm>
          <a:prstGeom prst="rect">
            <a:avLst/>
          </a:prstGeom>
          <a:noFill/>
          <a:ln>
            <a:noFill/>
          </a:ln>
        </p:spPr>
      </p:pic>
      <p:cxnSp>
        <p:nvCxnSpPr>
          <p:cNvPr id="270" name="Google Shape;270;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